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5" r:id="rId3"/>
    <p:sldId id="267" r:id="rId4"/>
    <p:sldId id="266" r:id="rId5"/>
    <p:sldId id="269" r:id="rId6"/>
    <p:sldId id="268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02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B3261-CC9E-44BA-9A66-5955288AD9F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9C81C-FC53-4850-89FE-A6FFAD338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66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F3EC-9006-41F9-9669-38E88BB9543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B403-ABA4-4DC8-A858-12542A850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4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F3EC-9006-41F9-9669-38E88BB9543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B403-ABA4-4DC8-A858-12542A850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52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F3EC-9006-41F9-9669-38E88BB9543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B403-ABA4-4DC8-A858-12542A850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12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F3EC-9006-41F9-9669-38E88BB9543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B403-ABA4-4DC8-A858-12542A850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11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F3EC-9006-41F9-9669-38E88BB9543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B403-ABA4-4DC8-A858-12542A850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9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F3EC-9006-41F9-9669-38E88BB9543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B403-ABA4-4DC8-A858-12542A850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18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F3EC-9006-41F9-9669-38E88BB9543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B403-ABA4-4DC8-A858-12542A850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73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F3EC-9006-41F9-9669-38E88BB9543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B403-ABA4-4DC8-A858-12542A850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6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F3EC-9006-41F9-9669-38E88BB9543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B403-ABA4-4DC8-A858-12542A850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13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F3EC-9006-41F9-9669-38E88BB9543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B403-ABA4-4DC8-A858-12542A850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8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F3EC-9006-41F9-9669-38E88BB9543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B403-ABA4-4DC8-A858-12542A850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45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F3EC-9006-41F9-9669-38E88BB9543F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CB403-ABA4-4DC8-A858-12542A850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98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5832648" cy="4536504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>
                <a:solidFill>
                  <a:srgbClr val="FFFF00"/>
                </a:solidFill>
              </a:rPr>
              <a:t/>
            </a:r>
            <a:br>
              <a:rPr lang="ru-RU" sz="2800" b="1" i="1" dirty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endParaRPr lang="ru-RU" sz="2000" b="1" i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50563" y="692696"/>
            <a:ext cx="3612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ea typeface="+mj-ea"/>
                <a:cs typeface="+mj-cs"/>
              </a:rPr>
              <a:t>МБОУ НШ </a:t>
            </a:r>
            <a:r>
              <a:rPr lang="ru-RU" sz="2800" b="1" i="1" dirty="0" err="1">
                <a:ea typeface="+mj-ea"/>
                <a:cs typeface="+mj-cs"/>
              </a:rPr>
              <a:t>с.Биллингс</a:t>
            </a:r>
            <a:r>
              <a:rPr lang="ru-RU" sz="2800" b="1" i="1" dirty="0">
                <a:ea typeface="+mj-ea"/>
                <a:cs typeface="+mj-cs"/>
              </a:rPr>
              <a:t> </a:t>
            </a:r>
            <a:endParaRPr lang="ru-RU" dirty="0"/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400800" cy="25922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Karmen" panose="020B0603050302020204" pitchFamily="34" charset="-52"/>
                <a:ea typeface="Microsoft Yi Baiti" panose="03000500000000000000" pitchFamily="66" charset="0"/>
              </a:rPr>
              <a:t>Общешкольное</a:t>
            </a:r>
          </a:p>
          <a:p>
            <a:r>
              <a:rPr lang="ru-RU" dirty="0" smtClean="0">
                <a:solidFill>
                  <a:schemeClr val="tx1"/>
                </a:solidFill>
                <a:latin typeface="Karmen" panose="020B0603050302020204" pitchFamily="34" charset="-52"/>
                <a:ea typeface="Microsoft Yi Baiti" panose="03000500000000000000" pitchFamily="66" charset="0"/>
              </a:rPr>
              <a:t> родительское </a:t>
            </a:r>
            <a:r>
              <a:rPr lang="ru-RU" dirty="0" smtClean="0">
                <a:solidFill>
                  <a:schemeClr val="tx1"/>
                </a:solidFill>
                <a:latin typeface="Karmen" panose="020B0603050302020204" pitchFamily="34" charset="-52"/>
                <a:ea typeface="Microsoft Yi Baiti" panose="03000500000000000000" pitchFamily="66" charset="0"/>
              </a:rPr>
              <a:t>собрание</a:t>
            </a:r>
          </a:p>
          <a:p>
            <a:endParaRPr lang="ru-RU" dirty="0" smtClean="0">
              <a:solidFill>
                <a:schemeClr val="tx1"/>
              </a:solidFill>
              <a:latin typeface="Karmen" panose="020B0603050302020204" pitchFamily="34" charset="-52"/>
              <a:ea typeface="Microsoft Yi Baiti" panose="03000500000000000000" pitchFamily="66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Karmen" panose="020B0603050302020204" pitchFamily="34" charset="-52"/>
                <a:ea typeface="Microsoft Yi Baiti" panose="03000500000000000000" pitchFamily="66" charset="0"/>
              </a:rPr>
              <a:t>27.10.2017</a:t>
            </a:r>
            <a:endParaRPr lang="ru-RU" dirty="0">
              <a:solidFill>
                <a:schemeClr val="tx1"/>
              </a:solidFill>
              <a:latin typeface="Karmen" panose="020B0603050302020204" pitchFamily="34" charset="-52"/>
              <a:ea typeface="Microsoft Yi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4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5832648" cy="4536504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>
                <a:solidFill>
                  <a:srgbClr val="FFFF00"/>
                </a:solidFill>
              </a:rPr>
              <a:t/>
            </a:r>
            <a:br>
              <a:rPr lang="ru-RU" sz="2800" b="1" i="1" dirty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endParaRPr lang="ru-RU" sz="2000" b="1" i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" y="-568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692696"/>
            <a:ext cx="6400800" cy="64807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Karmen" panose="020B0603050302020204" pitchFamily="34" charset="-52"/>
                <a:ea typeface="Microsoft Yi Baiti" panose="03000500000000000000" pitchFamily="66" charset="0"/>
              </a:rPr>
              <a:t>Повестка дня:</a:t>
            </a:r>
            <a:endParaRPr lang="ru-RU" dirty="0">
              <a:solidFill>
                <a:schemeClr val="tx1"/>
              </a:solidFill>
              <a:latin typeface="Karmen" panose="020B0603050302020204" pitchFamily="34" charset="-52"/>
              <a:ea typeface="Microsoft Yi Baiti" panose="03000500000000000000" pitchFamily="66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59632" y="1556792"/>
            <a:ext cx="6192688" cy="29821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ru-RU" sz="2000" b="1" i="1" dirty="0" smtClean="0">
                <a:solidFill>
                  <a:srgbClr val="FFFF00"/>
                </a:solidFill>
              </a:rPr>
              <a:t/>
            </a:r>
            <a:br>
              <a:rPr lang="ru-RU" sz="2000" b="1" i="1" dirty="0" smtClean="0">
                <a:solidFill>
                  <a:srgbClr val="FFFF00"/>
                </a:solidFill>
              </a:rPr>
            </a:br>
            <a:r>
              <a:rPr lang="ru-RU" sz="2000" b="1" i="1" dirty="0" smtClean="0"/>
              <a:t>1. Выборы общешкольного родительского комитета на 2017-2018 учебный год.</a:t>
            </a:r>
            <a:br>
              <a:rPr lang="ru-RU" sz="2000" b="1" i="1" dirty="0" smtClean="0"/>
            </a:br>
            <a:r>
              <a:rPr lang="ru-RU" sz="2000" b="1" i="1" dirty="0" smtClean="0"/>
              <a:t>2. Рассмотрение плана работы родительского комитета  на 2017-2018 учебный год.</a:t>
            </a:r>
            <a:br>
              <a:rPr lang="ru-RU" sz="2000" b="1" i="1" dirty="0" smtClean="0"/>
            </a:br>
            <a:r>
              <a:rPr lang="ru-RU" sz="2000" b="1" i="1" dirty="0" smtClean="0"/>
              <a:t>3. Согласование и принятие Порядка расследования и учета несчастных случаев с обучающимися во время пребывания в МБОУ НШ </a:t>
            </a:r>
            <a:r>
              <a:rPr lang="ru-RU" sz="2000" b="1" i="1" dirty="0" err="1" smtClean="0"/>
              <a:t>с.Биллингс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4. Итоги </a:t>
            </a:r>
            <a:r>
              <a:rPr lang="en-US" sz="2000" b="1" i="1" dirty="0" smtClean="0"/>
              <a:t>I</a:t>
            </a:r>
            <a:r>
              <a:rPr lang="ru-RU" sz="2000" b="1" i="1" dirty="0" smtClean="0"/>
              <a:t> четверти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63321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5832648" cy="4536504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>
                <a:solidFill>
                  <a:srgbClr val="FFFF00"/>
                </a:solidFill>
              </a:rPr>
              <a:t/>
            </a:r>
            <a:br>
              <a:rPr lang="ru-RU" sz="2800" b="1" i="1" dirty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endParaRPr lang="ru-RU" sz="2000" b="1" i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152" y="-1988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620688"/>
            <a:ext cx="705678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Monotype Corsiva" panose="03010101010201010101" pitchFamily="66" charset="0"/>
                <a:ea typeface="Calibri"/>
                <a:cs typeface="Times New Roman"/>
              </a:rPr>
              <a:t>Родительский комитет</a:t>
            </a:r>
            <a:endParaRPr lang="ru-RU" sz="2400" dirty="0">
              <a:latin typeface="Monotype Corsiva" panose="03010101010201010101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Monotype Corsiva" panose="03010101010201010101" pitchFamily="66" charset="0"/>
                <a:ea typeface="Calibri"/>
                <a:cs typeface="Times New Roman"/>
              </a:rPr>
              <a:t>МБОУ    НШ    </a:t>
            </a:r>
            <a:r>
              <a:rPr lang="ru-RU" sz="2400" b="1" dirty="0" err="1">
                <a:latin typeface="Monotype Corsiva" panose="03010101010201010101" pitchFamily="66" charset="0"/>
                <a:ea typeface="Calibri"/>
                <a:cs typeface="Times New Roman"/>
              </a:rPr>
              <a:t>с.Биллингс</a:t>
            </a:r>
            <a:endParaRPr lang="ru-RU" sz="2400" dirty="0">
              <a:latin typeface="Monotype Corsiva" panose="03010101010201010101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Monotype Corsiva" panose="03010101010201010101" pitchFamily="66" charset="0"/>
                <a:ea typeface="Calibri"/>
                <a:cs typeface="Times New Roman"/>
              </a:rPr>
              <a:t>                    2016 – 2017   учебный год.</a:t>
            </a:r>
            <a:endParaRPr lang="ru-RU" sz="2400" dirty="0">
              <a:latin typeface="Monotype Corsiva" panose="03010101010201010101" pitchFamily="66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010649"/>
            <a:ext cx="7344816" cy="3538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Председатель родительского комитета – </a:t>
            </a:r>
            <a:endParaRPr lang="ru-RU" i="1" u="sng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Еттылина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Ульяна Романовна (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дошкольная группа)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Секретарь  –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Кэниринэв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Маргарита Григорьевна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(2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класс)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Члены родительского комитета:</a:t>
            </a:r>
            <a:endParaRPr lang="ru-RU" i="1" u="sng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Ыппай-Коравге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Ольга Григорьевна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дошкольная группа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Теркыкымель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Багдана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Владимировна 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(2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класс)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Сорокина Ольга Михайловна 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(3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класс)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782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5832648" cy="4536504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>
                <a:solidFill>
                  <a:srgbClr val="FFFF00"/>
                </a:solidFill>
              </a:rPr>
              <a:t/>
            </a:r>
            <a:br>
              <a:rPr lang="ru-RU" sz="2800" b="1" i="1" dirty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endParaRPr lang="ru-RU" sz="2000" b="1" i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332656"/>
            <a:ext cx="6912768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ct val="20000"/>
              </a:spcBef>
            </a:pPr>
            <a:r>
              <a:rPr lang="ru-RU" sz="2400" b="1" dirty="0">
                <a:latin typeface="Monotype Corsiva" panose="03010101010201010101" pitchFamily="66" charset="0"/>
                <a:ea typeface="Calibri"/>
                <a:cs typeface="Times New Roman"/>
              </a:rPr>
              <a:t>Родительский комитет</a:t>
            </a:r>
            <a:endParaRPr lang="ru-RU" sz="2400" dirty="0">
              <a:latin typeface="Monotype Corsiva" panose="03010101010201010101" pitchFamily="66" charset="0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</a:pPr>
            <a:r>
              <a:rPr lang="ru-RU" sz="2400" b="1" dirty="0">
                <a:latin typeface="Monotype Corsiva" panose="03010101010201010101" pitchFamily="66" charset="0"/>
                <a:ea typeface="Calibri"/>
                <a:cs typeface="Times New Roman"/>
              </a:rPr>
              <a:t>МБОУ    НШ    </a:t>
            </a:r>
            <a:r>
              <a:rPr lang="ru-RU" sz="2400" b="1" dirty="0" err="1">
                <a:latin typeface="Monotype Corsiva" panose="03010101010201010101" pitchFamily="66" charset="0"/>
                <a:ea typeface="Calibri"/>
                <a:cs typeface="Times New Roman"/>
              </a:rPr>
              <a:t>с.Биллингс</a:t>
            </a:r>
            <a:endParaRPr lang="ru-RU" sz="2400" dirty="0">
              <a:latin typeface="Monotype Corsiva" panose="03010101010201010101" pitchFamily="66" charset="0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Bef>
                <a:spcPct val="20000"/>
              </a:spcBef>
            </a:pPr>
            <a:r>
              <a:rPr lang="ru-RU" sz="2400" b="1" dirty="0">
                <a:latin typeface="Monotype Corsiva" panose="03010101010201010101" pitchFamily="66" charset="0"/>
                <a:ea typeface="Calibri"/>
                <a:cs typeface="Times New Roman"/>
              </a:rPr>
              <a:t>                    2017  – 2018   учебный год.</a:t>
            </a:r>
            <a:endParaRPr lang="ru-RU" sz="2400" dirty="0">
              <a:latin typeface="Monotype Corsiva" panose="03010101010201010101" pitchFamily="66" charset="0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846917"/>
            <a:ext cx="7920880" cy="37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Председатель родительского комитета – 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</a:t>
            </a:r>
            <a:r>
              <a:rPr lang="ru-RU" sz="20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Еттылина</a:t>
            </a: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Ульяна Романовна (детский сад)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Секретарь  –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</a:t>
            </a:r>
            <a:r>
              <a:rPr lang="ru-RU" sz="20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Кэниринэв</a:t>
            </a: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</a:t>
            </a: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Маргарита Григорьевна (3 класс)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Члены родительского комитета: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</a:t>
            </a:r>
            <a:r>
              <a:rPr lang="ru-RU" sz="20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Ыппай-Коравге</a:t>
            </a: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Ольга Григорьевна (детский  сад)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Теркыкымель </a:t>
            </a:r>
            <a:r>
              <a:rPr lang="ru-RU" sz="20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Багдана</a:t>
            </a: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Владимировна  (1 класс)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Сорокина </a:t>
            </a: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Ольга Михайловна  (4 класс)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44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5832648" cy="4536504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>
                <a:solidFill>
                  <a:srgbClr val="FFFF00"/>
                </a:solidFill>
              </a:rPr>
              <a:t/>
            </a:r>
            <a:br>
              <a:rPr lang="ru-RU" sz="2800" b="1" i="1" dirty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endParaRPr lang="ru-RU" sz="2000" b="1" i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1268760"/>
            <a:ext cx="5328592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Bookman Old Style"/>
                <a:ea typeface="Calibri"/>
                <a:cs typeface="Times New Roman"/>
              </a:rPr>
              <a:t> </a:t>
            </a:r>
            <a:r>
              <a:rPr lang="ru-RU" sz="1100" dirty="0" smtClean="0">
                <a:ea typeface="Calibri"/>
                <a:cs typeface="Times New Roman"/>
              </a:rPr>
              <a:t/>
            </a:r>
            <a:br>
              <a:rPr lang="ru-RU" sz="1100" dirty="0" smtClean="0">
                <a:ea typeface="Calibri"/>
                <a:cs typeface="Times New Roman"/>
              </a:rPr>
            </a:br>
            <a:r>
              <a:rPr lang="ru-RU" sz="2800" b="1" dirty="0" smtClean="0">
                <a:latin typeface="Monotype Corsiva"/>
                <a:ea typeface="Calibri"/>
                <a:cs typeface="Times New Roman"/>
              </a:rPr>
              <a:t>План работы</a:t>
            </a:r>
            <a:br>
              <a:rPr lang="ru-RU" sz="2800" b="1" dirty="0" smtClean="0">
                <a:latin typeface="Monotype Corsiva"/>
                <a:ea typeface="Calibri"/>
                <a:cs typeface="Times New Roman"/>
              </a:rPr>
            </a:br>
            <a:r>
              <a:rPr lang="ru-RU" sz="2800" b="1" dirty="0" smtClean="0">
                <a:latin typeface="Monotype Corsiva"/>
                <a:ea typeface="Calibri"/>
                <a:cs typeface="Times New Roman"/>
              </a:rPr>
              <a:t>общешкольного</a:t>
            </a:r>
            <a:r>
              <a:rPr lang="ru-RU" sz="1100" dirty="0" smtClean="0">
                <a:ea typeface="Calibri"/>
                <a:cs typeface="Times New Roman"/>
              </a:rPr>
              <a:t/>
            </a:r>
            <a:br>
              <a:rPr lang="ru-RU" sz="1100" dirty="0" smtClean="0">
                <a:ea typeface="Calibri"/>
                <a:cs typeface="Times New Roman"/>
              </a:rPr>
            </a:br>
            <a:r>
              <a:rPr lang="ru-RU" sz="2800" b="1" dirty="0" smtClean="0">
                <a:latin typeface="Monotype Corsiva"/>
                <a:ea typeface="Calibri"/>
                <a:cs typeface="Times New Roman"/>
              </a:rPr>
              <a:t>родительского комитета</a:t>
            </a:r>
            <a:r>
              <a:rPr lang="ru-RU" sz="1100" dirty="0" smtClean="0">
                <a:ea typeface="Calibri"/>
                <a:cs typeface="Times New Roman"/>
              </a:rPr>
              <a:t/>
            </a:r>
            <a:br>
              <a:rPr lang="ru-RU" sz="1100" dirty="0" smtClean="0">
                <a:ea typeface="Calibri"/>
                <a:cs typeface="Times New Roman"/>
              </a:rPr>
            </a:br>
            <a:r>
              <a:rPr lang="ru-RU" sz="2800" b="1" i="1" dirty="0" smtClean="0">
                <a:latin typeface="Monotype Corsiva"/>
                <a:ea typeface="Calibri"/>
                <a:cs typeface="Times New Roman"/>
              </a:rPr>
              <a:t>на 2017-2018   учебный год</a:t>
            </a:r>
            <a:r>
              <a:rPr lang="ru-RU" sz="1100" dirty="0" smtClean="0">
                <a:ea typeface="Calibri"/>
                <a:cs typeface="Times New Roman"/>
              </a:rPr>
              <a:t/>
            </a:r>
            <a:br>
              <a:rPr lang="ru-RU" sz="1100" dirty="0" smtClean="0">
                <a:ea typeface="Calibri"/>
                <a:cs typeface="Times New Roman"/>
              </a:rPr>
            </a:b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77353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5832648" cy="4536504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>
                <a:solidFill>
                  <a:srgbClr val="FFFF00"/>
                </a:solidFill>
              </a:rPr>
              <a:t/>
            </a:r>
            <a:br>
              <a:rPr lang="ru-RU" sz="2800" b="1" i="1" dirty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endParaRPr lang="ru-RU" sz="2000" b="1" i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63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124744"/>
            <a:ext cx="5688632" cy="2832720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prstClr val="black"/>
                </a:solidFill>
              </a:rPr>
              <a:t>Согласование и принятие Порядка расследования и учета несчастных случаев с обучающимися во время </a:t>
            </a:r>
            <a:r>
              <a:rPr lang="ru-RU" sz="2800" b="1" i="1" dirty="0" smtClean="0">
                <a:solidFill>
                  <a:prstClr val="black"/>
                </a:solidFill>
              </a:rPr>
              <a:t>пребывания</a:t>
            </a:r>
          </a:p>
          <a:p>
            <a:r>
              <a:rPr lang="ru-RU" sz="2800" b="1" i="1" dirty="0" smtClean="0">
                <a:solidFill>
                  <a:prstClr val="black"/>
                </a:solidFill>
              </a:rPr>
              <a:t>в </a:t>
            </a:r>
            <a:r>
              <a:rPr lang="ru-RU" sz="2800" b="1" i="1" dirty="0">
                <a:solidFill>
                  <a:prstClr val="black"/>
                </a:solidFill>
              </a:rPr>
              <a:t>МБОУ НШ </a:t>
            </a:r>
            <a:r>
              <a:rPr lang="ru-RU" sz="2800" b="1" i="1" dirty="0" err="1">
                <a:solidFill>
                  <a:prstClr val="black"/>
                </a:solidFill>
              </a:rPr>
              <a:t>с.Биллингс</a:t>
            </a:r>
            <a:endParaRPr lang="ru-RU" sz="2800" dirty="0">
              <a:solidFill>
                <a:schemeClr val="tx1"/>
              </a:solidFill>
              <a:latin typeface="Monotype Corsiva" panose="03010101010201010101" pitchFamily="66" charset="0"/>
              <a:ea typeface="Microsoft Yi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80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5832648" cy="4536504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>
                <a:solidFill>
                  <a:srgbClr val="FFFF00"/>
                </a:solidFill>
              </a:rPr>
              <a:t/>
            </a:r>
            <a:br>
              <a:rPr lang="ru-RU" sz="2800" b="1" i="1" dirty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endParaRPr lang="ru-RU" sz="2000" b="1" i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1125538"/>
            <a:ext cx="5688013" cy="28321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Karmen" panose="020B0603050302020204" pitchFamily="34" charset="-52"/>
                <a:ea typeface="Microsoft Yi Baiti" panose="03000500000000000000" pitchFamily="66" charset="0"/>
              </a:rPr>
              <a:t>Спасибо </a:t>
            </a:r>
            <a:endParaRPr lang="ru-RU" sz="5400" dirty="0" smtClean="0">
              <a:solidFill>
                <a:schemeClr val="tx1"/>
              </a:solidFill>
              <a:latin typeface="Karmen" panose="020B0603050302020204" pitchFamily="34" charset="-52"/>
              <a:ea typeface="Microsoft Yi Baiti" panose="03000500000000000000" pitchFamily="66" charset="0"/>
            </a:endParaRPr>
          </a:p>
          <a:p>
            <a:r>
              <a:rPr lang="ru-RU" sz="5400" dirty="0" smtClean="0">
                <a:solidFill>
                  <a:schemeClr val="tx1"/>
                </a:solidFill>
                <a:latin typeface="Karmen" panose="020B0603050302020204" pitchFamily="34" charset="-52"/>
                <a:ea typeface="Microsoft Yi Baiti" panose="03000500000000000000" pitchFamily="66" charset="0"/>
              </a:rPr>
              <a:t>за </a:t>
            </a:r>
            <a:r>
              <a:rPr lang="ru-RU" sz="5400" dirty="0" smtClean="0">
                <a:solidFill>
                  <a:schemeClr val="tx1"/>
                </a:solidFill>
                <a:latin typeface="Karmen" panose="020B0603050302020204" pitchFamily="34" charset="-52"/>
                <a:ea typeface="Microsoft Yi Baiti" panose="03000500000000000000" pitchFamily="66" charset="0"/>
              </a:rPr>
              <a:t>внимание!</a:t>
            </a:r>
            <a:endParaRPr lang="ru-RU" sz="5400" dirty="0">
              <a:solidFill>
                <a:schemeClr val="tx1"/>
              </a:solidFill>
              <a:latin typeface="Karmen" panose="020B0603050302020204" pitchFamily="34" charset="-52"/>
              <a:ea typeface="Microsoft Yi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987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161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</vt:lpstr>
      <vt:lpstr>    </vt:lpstr>
      <vt:lpstr>    </vt:lpstr>
      <vt:lpstr>    </vt:lpstr>
      <vt:lpstr>    </vt:lpstr>
      <vt:lpstr>    </vt:lpstr>
      <vt:lpstr>    </vt:lpstr>
    </vt:vector>
  </TitlesOfParts>
  <Company>Образование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ДДМШВ НШ – ДС  с. Биллингс</dc:title>
  <dc:creator>user</dc:creator>
  <cp:lastModifiedBy>user</cp:lastModifiedBy>
  <cp:revision>8</cp:revision>
  <dcterms:created xsi:type="dcterms:W3CDTF">2015-12-24T02:08:57Z</dcterms:created>
  <dcterms:modified xsi:type="dcterms:W3CDTF">2017-10-27T05:19:39Z</dcterms:modified>
</cp:coreProperties>
</file>