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60" r:id="rId5"/>
    <p:sldId id="272" r:id="rId6"/>
    <p:sldId id="259" r:id="rId7"/>
    <p:sldId id="277" r:id="rId8"/>
    <p:sldId id="263" r:id="rId9"/>
    <p:sldId id="264" r:id="rId10"/>
    <p:sldId id="275" r:id="rId11"/>
    <p:sldId id="266" r:id="rId12"/>
    <p:sldId id="265" r:id="rId13"/>
    <p:sldId id="267" r:id="rId14"/>
    <p:sldId id="268" r:id="rId15"/>
    <p:sldId id="269" r:id="rId16"/>
    <p:sldId id="271" r:id="rId17"/>
    <p:sldId id="270" r:id="rId18"/>
    <p:sldId id="278" r:id="rId19"/>
    <p:sldId id="273" r:id="rId20"/>
    <p:sldId id="27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944" y="1412776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Тема:«Умножение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8,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деления»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"Числа от 1 до 100. Табличное умножение и деление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Cambria" pitchFamily="18" charset="0"/>
              </a:rPr>
              <a:t>                    </a:t>
            </a:r>
            <a:r>
              <a:rPr lang="ru-RU" dirty="0" smtClean="0">
                <a:solidFill>
                  <a:prstClr val="black"/>
                </a:solidFill>
                <a:latin typeface="Cambria" pitchFamily="18" charset="0"/>
              </a:rPr>
              <a:t>3 </a:t>
            </a:r>
            <a:r>
              <a:rPr lang="ru-RU" dirty="0">
                <a:solidFill>
                  <a:prstClr val="black"/>
                </a:solidFill>
                <a:latin typeface="Cambria" pitchFamily="18" charset="0"/>
              </a:rPr>
              <a:t>класс (по программе «Перспектива»)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0770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i="1" dirty="0">
                <a:solidFill>
                  <a:srgbClr val="C00000"/>
                </a:solidFill>
                <a:latin typeface="Century Gothic"/>
              </a:rPr>
              <a:t>Презентацию подготовила </a:t>
            </a:r>
          </a:p>
          <a:p>
            <a:pPr lvl="0" algn="r"/>
            <a:r>
              <a:rPr lang="ru-RU" sz="2000" i="1" dirty="0">
                <a:solidFill>
                  <a:srgbClr val="C00000"/>
                </a:solidFill>
                <a:latin typeface="Century Gothic"/>
              </a:rPr>
              <a:t>учитель начальных классов </a:t>
            </a:r>
          </a:p>
          <a:p>
            <a:pPr lvl="0" algn="r"/>
            <a:r>
              <a:rPr lang="ru-RU" sz="2000" i="1" dirty="0" smtClean="0">
                <a:solidFill>
                  <a:srgbClr val="C00000"/>
                </a:solidFill>
                <a:latin typeface="Century Gothic"/>
              </a:rPr>
              <a:t>МБОУ НШ  </a:t>
            </a:r>
            <a:r>
              <a:rPr lang="ru-RU" sz="2000" i="1" dirty="0" err="1" smtClean="0">
                <a:solidFill>
                  <a:srgbClr val="C00000"/>
                </a:solidFill>
                <a:latin typeface="Century Gothic"/>
              </a:rPr>
              <a:t>с.Биллингс</a:t>
            </a:r>
            <a:endParaRPr lang="ru-RU" sz="2000" i="1" dirty="0">
              <a:solidFill>
                <a:srgbClr val="C00000"/>
              </a:solidFill>
              <a:latin typeface="Century Gothic"/>
            </a:endParaRPr>
          </a:p>
          <a:p>
            <a:pPr lvl="0" algn="r"/>
            <a:r>
              <a:rPr lang="ru-RU" sz="2000" i="1" dirty="0" smtClean="0">
                <a:solidFill>
                  <a:srgbClr val="C00000"/>
                </a:solidFill>
                <a:latin typeface="Century Gothic"/>
              </a:rPr>
              <a:t>Басангова Светлана</a:t>
            </a:r>
          </a:p>
          <a:p>
            <a:pPr lvl="0" algn="r"/>
            <a:r>
              <a:rPr lang="ru-RU" sz="2000" i="1" dirty="0" smtClean="0">
                <a:solidFill>
                  <a:srgbClr val="C00000"/>
                </a:solidFill>
                <a:latin typeface="Century Gothic"/>
              </a:rPr>
              <a:t>Андреевна</a:t>
            </a:r>
            <a:endParaRPr lang="ru-RU" sz="2000" i="1" dirty="0">
              <a:solidFill>
                <a:srgbClr val="C00000"/>
              </a:solidFill>
              <a:latin typeface="Century Gothic"/>
            </a:endParaRPr>
          </a:p>
          <a:p>
            <a:pPr lvl="0" algn="r"/>
            <a:r>
              <a:rPr lang="ru-RU" sz="2000" i="1" dirty="0">
                <a:solidFill>
                  <a:srgbClr val="C00000"/>
                </a:solidFill>
                <a:latin typeface="Century Gothic"/>
              </a:rPr>
              <a:t>                           </a:t>
            </a:r>
            <a:r>
              <a:rPr lang="ru-RU" sz="2000" i="1" dirty="0" smtClean="0">
                <a:solidFill>
                  <a:srgbClr val="C00000"/>
                </a:solidFill>
                <a:latin typeface="Century Gothic"/>
              </a:rPr>
              <a:t>2018 </a:t>
            </a:r>
            <a:r>
              <a:rPr lang="ru-RU" sz="2000" i="1" dirty="0">
                <a:solidFill>
                  <a:srgbClr val="C00000"/>
                </a:solidFill>
                <a:latin typeface="Century Gothic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1451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619672" y="260648"/>
            <a:ext cx="5688632" cy="12961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лешка 1\Очирова Э.А\ИД\Коллекция\Картинки\школьные элементы\книг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96" y="4005064"/>
            <a:ext cx="3605960" cy="26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8644" y="229747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11 № 1 № 5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907704" y="2748374"/>
            <a:ext cx="5904656" cy="1368152"/>
          </a:xfrm>
          <a:prstGeom prst="rightArrow">
            <a:avLst>
              <a:gd name="adj1" fmla="val 50000"/>
              <a:gd name="adj2" fmla="val 1154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над задачей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293096"/>
            <a:ext cx="2271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№ 7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ФИЗМИНУТКА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148" name="Picture 4" descr="C:\Users\Admin\Pictures\Рисунок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62288"/>
            <a:ext cx="51339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420888"/>
            <a:ext cx="2232248" cy="2160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105241"/>
            <a:ext cx="4395564" cy="14823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0858" y="4593282"/>
            <a:ext cx="1584176" cy="14401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71700" y="1700808"/>
            <a:ext cx="140415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223057">
            <a:off x="6504523" y="2200920"/>
            <a:ext cx="808037" cy="137462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630588"/>
            <a:ext cx="16160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2078" y="2259995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см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289450" y="3468750"/>
            <a:ext cx="143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 см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8274" y="2891447"/>
            <a:ext cx="15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74" y="293254"/>
            <a:ext cx="1898966" cy="1407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732391" y="293254"/>
            <a:ext cx="5159374" cy="1080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геометрическим материалом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14445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100" normalizeH="0" baseline="0" noProof="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Танграм</a:t>
            </a:r>
            <a:r>
              <a:rPr kumimoji="0" lang="ru-RU" sz="32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в переводе с китайского означает «семь дощечек мастерства».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217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Это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головоломка, которая представляет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себя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квадрат, разрезанный на 7 частей определенным образом.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2223" r="14121" b="9173"/>
          <a:stretch/>
        </p:blipFill>
        <p:spPr bwMode="auto">
          <a:xfrm>
            <a:off x="2483768" y="1484388"/>
            <a:ext cx="3634035" cy="363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7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76672"/>
            <a:ext cx="39706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Правила игры: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280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600" dirty="0">
                <a:solidFill>
                  <a:srgbClr val="002060"/>
                </a:solidFill>
                <a:latin typeface="Constantia"/>
              </a:rPr>
              <a:t>В собранную фигуру должны входить все семь частей.</a:t>
            </a:r>
          </a:p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600" dirty="0">
                <a:solidFill>
                  <a:srgbClr val="002060"/>
                </a:solidFill>
                <a:latin typeface="Constantia"/>
              </a:rPr>
              <a:t>Части не должны налегать друг на друга.</a:t>
            </a:r>
          </a:p>
          <a:p>
            <a:pPr marL="274320" lvl="0" indent="-27432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600" dirty="0">
                <a:solidFill>
                  <a:srgbClr val="002060"/>
                </a:solidFill>
                <a:latin typeface="Constantia"/>
              </a:rPr>
              <a:t>Части должны примыкать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10836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Существует множество задач для </a:t>
            </a:r>
            <a:r>
              <a:rPr kumimoji="0" lang="ru-RU" sz="2800" b="1" i="0" u="none" strike="noStrike" kern="0" cap="none" spc="-100" normalizeH="0" baseline="0" noProof="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танграма</a:t>
            </a:r>
            <a:r>
              <a:rPr kumimoji="0" lang="ru-RU" sz="28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. Самые простые — выложить фигуру по контурному рисунку.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Documents and Settings\shmatkova\Рабочий стол\Танграм\tangram_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-4480" b="7018"/>
          <a:stretch/>
        </p:blipFill>
        <p:spPr bwMode="auto">
          <a:xfrm>
            <a:off x="539552" y="1947714"/>
            <a:ext cx="3456384" cy="41029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3" descr="C:\Documents and Settings\shmatkova\Рабочий стол\Танграм\tangram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916832"/>
            <a:ext cx="3289548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0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ovingmama.ru/files/imce/tangram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946" r="1666" b="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1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95536" y="0"/>
            <a:ext cx="8748464" cy="6858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такое умножение?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умное сложение.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Ведь умней – умножить раз,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Чем слагать всё целый час.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Умножения Таблица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Всем нам в жизни пригодится.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недаром названа</a:t>
            </a:r>
          </a:p>
          <a:p>
            <a:pPr algn="ctr">
              <a:spcAft>
                <a:spcPts val="0"/>
              </a:spcAft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УМНОжением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она!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3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9" y="3592265"/>
            <a:ext cx="2377360" cy="2285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05213"/>
            <a:ext cx="2460347" cy="212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26" y="3355876"/>
            <a:ext cx="2377381" cy="23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051" y="980727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Чемодан – всё, что пригодится в дальнейшем.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Мясорубка – информацию переработаю.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Корзина – всё выброшу.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980728"/>
            <a:ext cx="2446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997839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Закреплять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табличного умножения и деления на 8 в процессе выполнения всевозможных  действий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вычислительные навыки и умения решать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Способствовать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воспитанию культуры поведения на уроке, интерес к предмету,  аккуратность при работе в тетрадях.</a:t>
            </a:r>
          </a:p>
        </p:txBody>
      </p:sp>
    </p:spTree>
    <p:extLst>
      <p:ext uri="{BB962C8B-B14F-4D97-AF65-F5344CB8AC3E}">
        <p14:creationId xmlns:p14="http://schemas.microsoft.com/office/powerpoint/2010/main" val="37546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лешка 1\Очирова Э.А\ИД\Коллекция\Картинки\люди\мальчи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50" y="2086558"/>
            <a:ext cx="2755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flipH="1">
            <a:off x="251520" y="191201"/>
            <a:ext cx="6336704" cy="496599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Представь и нарисуй 8.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На что похожа эта цифра?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Запиши эту цифру десять раз, подчеркни три самых красивых!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Чего в мире только восемь?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 названии каких сказок, фильмов есть 8?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Запиши пословицы, поговорки, загадки, крылатые выражения с числом 8.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64649"/>
            <a:ext cx="546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«Математика в нашей жизни</a:t>
            </a:r>
            <a:r>
              <a:rPr lang="ru-RU" dirty="0"/>
              <a:t>»</a:t>
            </a: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7092280" y="332656"/>
            <a:ext cx="1619672" cy="175390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Д/З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8" y="0"/>
            <a:ext cx="9179818" cy="688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92696"/>
            <a:ext cx="6484565" cy="3450696"/>
          </a:xfrm>
        </p:spPr>
        <p:txBody>
          <a:bodyPr>
            <a:normAutofit/>
          </a:bodyPr>
          <a:lstStyle/>
          <a:p>
            <a:pPr marL="0" marR="4191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Прозвенел звонок, начался урок.</a:t>
            </a:r>
          </a:p>
          <a:p>
            <a:pPr marL="0" marR="4191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Дружно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все мы подтянулись</a:t>
            </a:r>
          </a:p>
          <a:p>
            <a:pPr marL="0" marR="4191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И друг другу улыбнулись,</a:t>
            </a:r>
          </a:p>
          <a:p>
            <a:pPr marL="0" marR="4191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С мыслями мы собрались,</a:t>
            </a:r>
          </a:p>
          <a:p>
            <a:pPr marL="0" marR="4191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За работу принялись.</a:t>
            </a:r>
            <a:endParaRPr lang="ru-RU" sz="28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F:\неделя мат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46945" r="2917" b="5000"/>
          <a:stretch/>
        </p:blipFill>
        <p:spPr bwMode="auto">
          <a:xfrm>
            <a:off x="5930634" y="3789040"/>
            <a:ext cx="2946666" cy="27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:\флешка 1\Очирова Э.А\ИД\Коллекция\Картинки\поезд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07" y="1064022"/>
            <a:ext cx="22956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флешка 1\Очирова Э.А\ИД\Коллекция\Картинки\поезд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44" y="1076772"/>
            <a:ext cx="2147599" cy="17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3937" y="1213221"/>
            <a:ext cx="16674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18+4 </a:t>
            </a:r>
            <a:r>
              <a:rPr lang="ru-RU" sz="5400" b="1" dirty="0">
                <a:solidFill>
                  <a:srgbClr val="C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8195" name="Picture 3" descr="D:\флешка 1\Очирова Э.А\ИД\Коллекция\Картинки\поезд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5628"/>
            <a:ext cx="2058516" cy="20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14" y="2936230"/>
            <a:ext cx="2146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44" y="1031750"/>
            <a:ext cx="2146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5577" y="1290165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8*5 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4019" y="1242987"/>
            <a:ext cx="1867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94 – 22 </a:t>
            </a:r>
            <a:r>
              <a:rPr lang="ru-RU" sz="4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38" y="2970609"/>
            <a:ext cx="22923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4" y="2936230"/>
            <a:ext cx="22923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14047" y="3309490"/>
            <a:ext cx="1641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80-45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6400" y="3136999"/>
            <a:ext cx="1917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53+ 30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0255" y="3116758"/>
            <a:ext cx="1359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C00000"/>
                </a:solidFill>
                <a:latin typeface="Times New Roman"/>
                <a:ea typeface="Times New Roman"/>
              </a:rPr>
              <a:t>65-8 </a:t>
            </a:r>
          </a:p>
        </p:txBody>
      </p:sp>
    </p:spTree>
    <p:extLst>
      <p:ext uri="{BB962C8B-B14F-4D97-AF65-F5344CB8AC3E}">
        <p14:creationId xmlns:p14="http://schemas.microsoft.com/office/powerpoint/2010/main" val="35104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еделя мат\img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32773" r="51546" b="19322"/>
          <a:stretch/>
        </p:blipFill>
        <p:spPr bwMode="auto">
          <a:xfrm>
            <a:off x="391641" y="887557"/>
            <a:ext cx="3997449" cy="462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932040" y="2833693"/>
            <a:ext cx="3851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Карл Фридрих Гаусс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(1777-1855) – немецкий математик, астроном,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геодезист и физик.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62" y="452796"/>
            <a:ext cx="56864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667" y="1090971"/>
            <a:ext cx="79208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latin typeface="Times New Roman"/>
                <a:ea typeface="Times New Roman"/>
              </a:rPr>
              <a:t>27 : 3 -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  </a:t>
            </a:r>
            <a:r>
              <a:rPr lang="ru-RU" sz="2800" b="1" dirty="0" smtClean="0">
                <a:latin typeface="Times New Roman"/>
                <a:ea typeface="Times New Roman"/>
              </a:rPr>
              <a:t>         (</a:t>
            </a:r>
            <a:r>
              <a:rPr lang="ru-RU" sz="2800" b="1" dirty="0">
                <a:latin typeface="Times New Roman"/>
                <a:ea typeface="Times New Roman"/>
              </a:rPr>
              <a:t>6 + 4) ∙ 2 </a:t>
            </a:r>
            <a:r>
              <a:rPr lang="ru-RU" sz="2800" b="1" dirty="0" smtClean="0">
                <a:latin typeface="Times New Roman"/>
                <a:ea typeface="Times New Roman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</a:t>
            </a:r>
            <a:r>
              <a:rPr lang="ru-RU" sz="2800" b="1" dirty="0" smtClean="0">
                <a:latin typeface="Times New Roman"/>
                <a:ea typeface="Times New Roman"/>
              </a:rPr>
              <a:t>            (</a:t>
            </a:r>
            <a:r>
              <a:rPr lang="ru-RU" sz="2800" b="1" dirty="0">
                <a:latin typeface="Times New Roman"/>
                <a:ea typeface="Times New Roman"/>
              </a:rPr>
              <a:t>24 – 21) ∙ 7 -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</a:t>
            </a: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latin typeface="Times New Roman"/>
                <a:ea typeface="Times New Roman"/>
              </a:rPr>
              <a:t>16 : 4 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Ц   </a:t>
            </a:r>
            <a:r>
              <a:rPr lang="ru-RU" sz="2800" b="1" dirty="0" smtClean="0">
                <a:latin typeface="Times New Roman"/>
                <a:ea typeface="Times New Roman"/>
              </a:rPr>
              <a:t>        (</a:t>
            </a:r>
            <a:r>
              <a:rPr lang="ru-RU" sz="2800" b="1" dirty="0">
                <a:latin typeface="Times New Roman"/>
                <a:ea typeface="Times New Roman"/>
              </a:rPr>
              <a:t>16 – 11) ∙ 5 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 </a:t>
            </a:r>
            <a:r>
              <a:rPr lang="ru-RU" sz="2800" b="1" dirty="0" smtClean="0">
                <a:latin typeface="Times New Roman"/>
                <a:ea typeface="Times New Roman"/>
              </a:rPr>
              <a:t>       10 </a:t>
            </a:r>
            <a:r>
              <a:rPr lang="ru-RU" sz="2800" b="1" dirty="0">
                <a:latin typeface="Times New Roman"/>
                <a:ea typeface="Times New Roman"/>
              </a:rPr>
              <a:t>∙ 4 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Е</a:t>
            </a:r>
            <a:r>
              <a:rPr lang="ru-RU" sz="2800" b="1" dirty="0" smtClean="0">
                <a:latin typeface="Times New Roman"/>
                <a:ea typeface="Times New Roman"/>
              </a:rPr>
              <a:t>               </a:t>
            </a:r>
          </a:p>
          <a:p>
            <a:pPr>
              <a:spcAft>
                <a:spcPts val="75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(</a:t>
            </a:r>
            <a:r>
              <a:rPr lang="ru-RU" sz="2800" b="1" dirty="0">
                <a:latin typeface="Times New Roman"/>
                <a:ea typeface="Times New Roman"/>
              </a:rPr>
              <a:t>16 – 10) ∙ 6 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</a:t>
            </a:r>
            <a:r>
              <a:rPr lang="ru-RU" sz="2800" b="1" dirty="0" smtClean="0">
                <a:latin typeface="Times New Roman"/>
                <a:ea typeface="Times New Roman"/>
              </a:rPr>
              <a:t>       21 </a:t>
            </a:r>
            <a:r>
              <a:rPr lang="ru-RU" sz="2800" b="1" dirty="0">
                <a:latin typeface="Times New Roman"/>
                <a:ea typeface="Times New Roman"/>
              </a:rPr>
              <a:t>: 3 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          </a:t>
            </a:r>
            <a:r>
              <a:rPr lang="ru-RU" sz="2800" b="1" dirty="0" smtClean="0">
                <a:latin typeface="Times New Roman"/>
                <a:ea typeface="Times New Roman"/>
              </a:rPr>
              <a:t>(4</a:t>
            </a:r>
            <a:r>
              <a:rPr lang="ru-RU" sz="2800" b="1" dirty="0">
                <a:latin typeface="Times New Roman"/>
                <a:ea typeface="Times New Roman"/>
              </a:rPr>
              <a:t>+ 5) ∙ 3 </a:t>
            </a:r>
            <a:r>
              <a:rPr lang="ru-RU" sz="2800" b="1" dirty="0" smtClean="0">
                <a:latin typeface="Times New Roman"/>
                <a:ea typeface="Times New Roman"/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 </a:t>
            </a:r>
            <a:r>
              <a:rPr lang="ru-RU" sz="2800" b="1" dirty="0" smtClean="0">
                <a:latin typeface="Times New Roman"/>
                <a:ea typeface="Times New Roman"/>
              </a:rPr>
              <a:t>               </a:t>
            </a:r>
          </a:p>
          <a:p>
            <a:pPr>
              <a:spcAft>
                <a:spcPts val="75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7 </a:t>
            </a:r>
            <a:r>
              <a:rPr lang="ru-RU" sz="2800" b="1" dirty="0">
                <a:latin typeface="Times New Roman"/>
                <a:ea typeface="Times New Roman"/>
              </a:rPr>
              <a:t>∙ 6 –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06909"/>
              </p:ext>
            </p:extLst>
          </p:nvPr>
        </p:nvGraphicFramePr>
        <p:xfrm>
          <a:off x="665885" y="4869160"/>
          <a:ext cx="3672407" cy="85324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612067"/>
                <a:gridCol w="612068"/>
                <a:gridCol w="612068"/>
                <a:gridCol w="612068"/>
                <a:gridCol w="612068"/>
                <a:gridCol w="612068"/>
              </a:tblGrid>
              <a:tr h="3960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66976"/>
              </p:ext>
            </p:extLst>
          </p:nvPr>
        </p:nvGraphicFramePr>
        <p:xfrm>
          <a:off x="1450674" y="3573016"/>
          <a:ext cx="6096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34243"/>
              </p:ext>
            </p:extLst>
          </p:nvPr>
        </p:nvGraphicFramePr>
        <p:xfrm>
          <a:off x="5004048" y="4869160"/>
          <a:ext cx="335969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924"/>
                <a:gridCol w="888268"/>
                <a:gridCol w="791580"/>
                <a:gridCol w="8399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9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0" y="2276872"/>
            <a:ext cx="828516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56880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66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343704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03" y="1008926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03" y="13242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80" y="1632248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62" y="2307704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2" y="26958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9304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06" y="4365104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26" y="52292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06" y="4753200"/>
            <a:ext cx="1905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8005" y="5298045"/>
            <a:ext cx="861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451" y="41117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6875" y="297141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34" y="1008926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45" y="4216625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1" y="1661319"/>
            <a:ext cx="8715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0270" y="3713457"/>
            <a:ext cx="79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0769" y="1357095"/>
            <a:ext cx="40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3672" y="4798768"/>
            <a:ext cx="600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3008" y="2380526"/>
            <a:ext cx="60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13" y="52264"/>
            <a:ext cx="6310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6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01553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C00000"/>
                </a:solidFill>
                <a:latin typeface="Times New Roman"/>
                <a:ea typeface="Times New Roman"/>
              </a:rPr>
              <a:t>56:8=8		24:3=8		40:8=4</a:t>
            </a:r>
          </a:p>
          <a:p>
            <a:pPr>
              <a:spcAft>
                <a:spcPts val="0"/>
              </a:spcAft>
            </a:pPr>
            <a:r>
              <a:rPr lang="ru-RU" sz="4800" b="1" dirty="0">
                <a:solidFill>
                  <a:srgbClr val="C00000"/>
                </a:solidFill>
                <a:latin typeface="Times New Roman"/>
                <a:ea typeface="Times New Roman"/>
              </a:rPr>
              <a:t>35:7=5		48:8=9		18:2=9</a:t>
            </a:r>
            <a:endParaRPr lang="ru-RU" sz="48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99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672</TotalTime>
  <Words>446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калмык</dc:creator>
  <cp:lastModifiedBy>Admin</cp:lastModifiedBy>
  <cp:revision>42</cp:revision>
  <dcterms:created xsi:type="dcterms:W3CDTF">2018-01-16T08:12:17Z</dcterms:created>
  <dcterms:modified xsi:type="dcterms:W3CDTF">2018-01-19T09:17:32Z</dcterms:modified>
</cp:coreProperties>
</file>